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F9E7"/>
    <a:srgbClr val="E1E1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58" y="-5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E9DFB-FED2-1F46-743A-A727D899A0C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B3DC3B2-6865-3308-FCB4-1E2A5F4579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993E28D-E19D-9C2D-F702-A1923E4A92F2}"/>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523F2528-8BE9-2551-9E8A-E4D5510DBA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79D794-82D5-14F0-315E-8B71C8765B4A}"/>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2860480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22F5-B89C-DA06-8ED2-9AA74B07D95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AC032B8-5630-06D9-00C1-FA31511E988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1434867-EF18-98B8-6E31-0D432AE9EBB7}"/>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FBE58AD7-F537-0E94-15BD-518E934840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2084BA-10B5-A217-A334-8509DCCADB10}"/>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1710187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CB3B1-7ADD-F9FF-1549-CD16437AF1E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6A61AB7-A9EF-3C55-6072-933AFBEF725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0A20866-7ED8-E645-6CBD-E07CC81B8F7D}"/>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7F3ABF3A-DCA7-BB40-83BE-3D0EA09376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75A5FB-1C14-31F6-A40F-D8F0C0D0107B}"/>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580742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4E446-6C1B-5F97-190D-AFFAB6C4993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9D07369-63F1-1D3F-4C98-D318C84F356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17F7803-E39B-EDED-6793-B8911999D0B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6BCA69F-8346-A7BA-A8C3-5D4D5C2810CD}"/>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6" name="Footer Placeholder 5">
            <a:extLst>
              <a:ext uri="{FF2B5EF4-FFF2-40B4-BE49-F238E27FC236}">
                <a16:creationId xmlns:a16="http://schemas.microsoft.com/office/drawing/2014/main" id="{C0619F50-0D15-42AC-928D-91F3CF1E82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465CF6-4A99-DABD-FF8C-3C146228CCA8}"/>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431912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CC8B-B825-EFEB-E60B-50EBC2A4054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1F48701-2E6E-A1FD-D640-14A8B32CD6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AC70883-7213-A66E-3761-9493A6658D0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9D394D6-D66E-1DA7-D076-F3FD1A4FB2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D1F881D-291E-29F7-67E0-AD445468E69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9915E5F-6535-274C-55E1-8D5673A4942D}"/>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8" name="Footer Placeholder 7">
            <a:extLst>
              <a:ext uri="{FF2B5EF4-FFF2-40B4-BE49-F238E27FC236}">
                <a16:creationId xmlns:a16="http://schemas.microsoft.com/office/drawing/2014/main" id="{94D05684-E938-F81F-14A1-FA0F11FF8CD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F458D3-617A-FA24-F612-8B11C7B0802E}"/>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485200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ACB80-DAE9-5152-564A-38806D19515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DF65EB8-4DD4-9B5F-F871-4B2A950A1AEC}"/>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4" name="Footer Placeholder 3">
            <a:extLst>
              <a:ext uri="{FF2B5EF4-FFF2-40B4-BE49-F238E27FC236}">
                <a16:creationId xmlns:a16="http://schemas.microsoft.com/office/drawing/2014/main" id="{1FFEB96F-B517-14EB-AC55-F7216701EC9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07E38F-10B8-5E2C-5C18-E4EC9D791BBA}"/>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1853318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E4A58B-D1AD-9E2F-4A81-3531285EC029}"/>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3" name="Footer Placeholder 2">
            <a:extLst>
              <a:ext uri="{FF2B5EF4-FFF2-40B4-BE49-F238E27FC236}">
                <a16:creationId xmlns:a16="http://schemas.microsoft.com/office/drawing/2014/main" id="{68BADE17-5A7F-85E3-0AAD-0B4506DBAEC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8A6084-4053-6E95-43EF-8EE7E0DC3A87}"/>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935232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DAFD5-AAE8-556D-1952-2633BA9ECF0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E938D26-3A0C-2203-9410-4E75D7866B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87374A5-E861-8A2F-E003-F2A93C1A15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DCE08C-A2E6-EFC9-8B1E-B934EAA4158D}"/>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6" name="Footer Placeholder 5">
            <a:extLst>
              <a:ext uri="{FF2B5EF4-FFF2-40B4-BE49-F238E27FC236}">
                <a16:creationId xmlns:a16="http://schemas.microsoft.com/office/drawing/2014/main" id="{9C35C688-5C9E-5906-9A55-73D6C997F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3AF8C0-A623-19FB-2E4C-9158015ACE85}"/>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2014007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3F6E2-6109-F29E-8570-20B159B675D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EFD70CE-57A8-0FB8-46D7-D41DA7F228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CA3C18-1D81-5F5B-4C52-3E2B056C05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4FAF627-C7C4-8778-1A40-8814088E29C6}"/>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6" name="Footer Placeholder 5">
            <a:extLst>
              <a:ext uri="{FF2B5EF4-FFF2-40B4-BE49-F238E27FC236}">
                <a16:creationId xmlns:a16="http://schemas.microsoft.com/office/drawing/2014/main" id="{1AF931F3-BE98-8D20-4C31-1C17720FBB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02F26F-3F56-E395-FA19-8375705E21BC}"/>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066645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5D054-59AB-C1F5-D4AE-90D5280433F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44DF5AE-DC56-0CAF-216F-FEE3C12EA25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08DE46-4117-8904-F47E-95B383E6B39F}"/>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F605B088-3775-3789-5E24-C459B78C38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8D8295-6DB1-96FA-A309-0B8E2DD99A89}"/>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4198896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E4E8A0-BC6B-665C-62C1-44EAF6B4BFA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E5611D1-9B4E-4BCD-2EF5-C814BABF59F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2FAB61F-DEA4-2189-C1F3-55B0497A4D0F}"/>
              </a:ext>
            </a:extLst>
          </p:cNvPr>
          <p:cNvSpPr>
            <a:spLocks noGrp="1"/>
          </p:cNvSpPr>
          <p:nvPr>
            <p:ph type="dt" sz="half" idx="10"/>
          </p:nvPr>
        </p:nvSpPr>
        <p:spPr/>
        <p:txBody>
          <a:body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D00F52C9-FF2E-036A-4419-7B7EDE861D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88765A-1020-0E44-1BC9-B3261CE0C9CE}"/>
              </a:ext>
            </a:extLst>
          </p:cNvPr>
          <p:cNvSpPr>
            <a:spLocks noGrp="1"/>
          </p:cNvSpPr>
          <p:nvPr>
            <p:ph type="sldNum" sz="quarter" idx="12"/>
          </p:nvPr>
        </p:nvSpPr>
        <p:spPr/>
        <p:txBody>
          <a:bodyPr/>
          <a:lstStyle/>
          <a:p>
            <a:fld id="{B3BAD4C5-7981-41F6-A24F-6ADA4AB6DFB4}" type="slidenum">
              <a:rPr lang="en-GB" smtClean="0"/>
              <a:t>‹#›</a:t>
            </a:fld>
            <a:endParaRPr lang="en-GB"/>
          </a:p>
        </p:txBody>
      </p:sp>
    </p:spTree>
    <p:extLst>
      <p:ext uri="{BB962C8B-B14F-4D97-AF65-F5344CB8AC3E}">
        <p14:creationId xmlns:p14="http://schemas.microsoft.com/office/powerpoint/2010/main" val="3268363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991E32-E381-1503-E454-5FD7CB51B6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8E3B706-015A-86FA-E5A9-5BE8829A7F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EB8600-0902-CE8D-53ED-B9C43E75A1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D246334-BFAD-4522-BA26-79FC2857CB3F}" type="datetimeFigureOut">
              <a:rPr lang="en-GB" smtClean="0"/>
              <a:t>21/05/2026</a:t>
            </a:fld>
            <a:endParaRPr lang="en-GB"/>
          </a:p>
        </p:txBody>
      </p:sp>
      <p:sp>
        <p:nvSpPr>
          <p:cNvPr id="5" name="Footer Placeholder 4">
            <a:extLst>
              <a:ext uri="{FF2B5EF4-FFF2-40B4-BE49-F238E27FC236}">
                <a16:creationId xmlns:a16="http://schemas.microsoft.com/office/drawing/2014/main" id="{5C78B1AC-1095-4FE2-B7FE-19D7607ACA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4839462-086E-C2EE-56F0-089C49981F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3BAD4C5-7981-41F6-A24F-6ADA4AB6DFB4}" type="slidenum">
              <a:rPr lang="en-GB" smtClean="0"/>
              <a:t>‹#›</a:t>
            </a:fld>
            <a:endParaRPr lang="en-GB"/>
          </a:p>
        </p:txBody>
      </p:sp>
    </p:spTree>
    <p:extLst>
      <p:ext uri="{BB962C8B-B14F-4D97-AF65-F5344CB8AC3E}">
        <p14:creationId xmlns:p14="http://schemas.microsoft.com/office/powerpoint/2010/main" val="1433908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8.png"/><Relationship Id="rId26" Type="http://schemas.openxmlformats.org/officeDocument/2006/relationships/image" Target="../media/image26.png"/><Relationship Id="rId3" Type="http://schemas.openxmlformats.org/officeDocument/2006/relationships/image" Target="../media/image3.png"/><Relationship Id="rId21" Type="http://schemas.openxmlformats.org/officeDocument/2006/relationships/image" Target="../media/image21.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5" Type="http://schemas.openxmlformats.org/officeDocument/2006/relationships/image" Target="../media/image25.png"/><Relationship Id="rId2" Type="http://schemas.openxmlformats.org/officeDocument/2006/relationships/image" Target="../media/image2.png"/><Relationship Id="rId16" Type="http://schemas.openxmlformats.org/officeDocument/2006/relationships/image" Target="../media/image16.png"/><Relationship Id="rId20" Type="http://schemas.openxmlformats.org/officeDocument/2006/relationships/image" Target="../media/image20.png"/><Relationship Id="rId29"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24" Type="http://schemas.openxmlformats.org/officeDocument/2006/relationships/image" Target="../media/image24.png"/><Relationship Id="rId5" Type="http://schemas.openxmlformats.org/officeDocument/2006/relationships/image" Target="../media/image5.png"/><Relationship Id="rId15" Type="http://schemas.openxmlformats.org/officeDocument/2006/relationships/image" Target="../media/image15.png"/><Relationship Id="rId23" Type="http://schemas.openxmlformats.org/officeDocument/2006/relationships/image" Target="../media/image23.png"/><Relationship Id="rId28" Type="http://schemas.openxmlformats.org/officeDocument/2006/relationships/image" Target="../media/image28.png"/><Relationship Id="rId10" Type="http://schemas.openxmlformats.org/officeDocument/2006/relationships/image" Target="../media/image10.png"/><Relationship Id="rId19" Type="http://schemas.openxmlformats.org/officeDocument/2006/relationships/image" Target="../media/image19.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 Id="rId22" Type="http://schemas.openxmlformats.org/officeDocument/2006/relationships/image" Target="../media/image22.png"/><Relationship Id="rId27"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CCDEED-7689-8FE5-B032-DF60412574BE}"/>
              </a:ext>
            </a:extLst>
          </p:cNvPr>
          <p:cNvSpPr/>
          <p:nvPr/>
        </p:nvSpPr>
        <p:spPr>
          <a:xfrm>
            <a:off x="146650" y="1300505"/>
            <a:ext cx="11662912" cy="4787333"/>
          </a:xfrm>
          <a:prstGeom prst="rect">
            <a:avLst/>
          </a:prstGeom>
          <a:solidFill>
            <a:srgbClr val="ECF9E7"/>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D9675E2-37D3-E7CC-6521-7B0C72078779}"/>
              </a:ext>
            </a:extLst>
          </p:cNvPr>
          <p:cNvSpPr txBox="1"/>
          <p:nvPr/>
        </p:nvSpPr>
        <p:spPr>
          <a:xfrm>
            <a:off x="310552" y="1487548"/>
            <a:ext cx="11395494" cy="4240392"/>
          </a:xfrm>
          <a:prstGeom prst="rect">
            <a:avLst/>
          </a:prstGeom>
          <a:noFill/>
        </p:spPr>
        <p:txBody>
          <a:bodyPr wrap="square">
            <a:spAutoFit/>
          </a:bodyPr>
          <a:lstStyle/>
          <a:p>
            <a:pPr algn="ctr">
              <a:lnSpc>
                <a:spcPct val="107000"/>
              </a:lnSpc>
              <a:spcAft>
                <a:spcPts val="8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At Farsley </a:t>
            </a:r>
            <a:r>
              <a:rPr lang="en-GB" sz="1100" b="1" dirty="0" err="1">
                <a:effectLst/>
                <a:latin typeface="Calibri" panose="020F0502020204030204" pitchFamily="34" charset="0"/>
                <a:ea typeface="Calibri" panose="020F0502020204030204" pitchFamily="34" charset="0"/>
                <a:cs typeface="Times New Roman" panose="02020603050405020304" pitchFamily="18" charset="0"/>
              </a:rPr>
              <a:t>Springbank</a:t>
            </a:r>
            <a:r>
              <a:rPr lang="en-GB" sz="1100" b="1" dirty="0">
                <a:effectLst/>
                <a:latin typeface="Calibri" panose="020F0502020204030204" pitchFamily="34" charset="0"/>
                <a:ea typeface="Calibri" panose="020F0502020204030204" pitchFamily="34" charset="0"/>
                <a:cs typeface="Times New Roman" panose="02020603050405020304" pitchFamily="18" charset="0"/>
              </a:rPr>
              <a:t> we choose a selection of texts for Lower KS2 and Upper KS2 which take into account five different ‘plagues’ (types) of text that children need to access in order to become confident readers over time. These are complex in nature and require significant thought above and beyond that of standard children’s fiction.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none" strike="noStrike" dirty="0">
                <a:effectLst/>
                <a:latin typeface="Century Gothic" panose="020B0502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Archaic:</a:t>
            </a:r>
            <a:r>
              <a:rPr lang="en-GB" sz="12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100" dirty="0">
                <a:effectLst/>
                <a:latin typeface="Calibri" panose="020F0502020204030204" pitchFamily="34" charset="0"/>
                <a:ea typeface="Calibri" panose="020F0502020204030204" pitchFamily="34" charset="0"/>
                <a:cs typeface="Times New Roman" panose="02020603050405020304" pitchFamily="18" charset="0"/>
              </a:rPr>
              <a:t>Archaic texts are older texts, those written when authors used different words, in different sequences, within different structures which use cultural references typically over 50 or 100 years old. With each passing year, archaic texts become a little less familiar and a little more distant from the way we write and talk today. A good example of this would be Oliver by Charles Dickens or Hamlet by Shakespeare. Teachers and parents can help prepare their students for archaic texts by encouraging them to read extracts or whole texts.</a:t>
            </a:r>
          </a:p>
          <a:p>
            <a:pPr>
              <a:lnSpc>
                <a:spcPct val="107000"/>
              </a:lnSpc>
              <a:spcAft>
                <a:spcPts val="800"/>
              </a:spcAft>
            </a:pPr>
            <a:r>
              <a:rPr lang="en-GB" sz="1200" b="1" u="sng" dirty="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Non-Linear:</a:t>
            </a:r>
            <a:r>
              <a:rPr lang="en-GB" sz="1200" dirty="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100" dirty="0">
                <a:effectLst/>
                <a:latin typeface="Calibri" panose="020F0502020204030204" pitchFamily="34" charset="0"/>
                <a:ea typeface="Calibri" panose="020F0502020204030204" pitchFamily="34" charset="0"/>
                <a:cs typeface="Times New Roman" panose="02020603050405020304" pitchFamily="18" charset="0"/>
              </a:rPr>
              <a:t>Nonlinear texts challenge a reader’s expectation that time elapses in an even, straightforward manner. These texts force readers to contend with confusing moments when time, or the rate at which it appears to be passing, shifts suddenly and without explanation. Storytelling, in short, doesn’t obey any rules in terms of how time elapses. Teachers and parents can help prepare students for these narratives by training them to spot time shifts and re-reading texts to help understand them.</a:t>
            </a:r>
          </a:p>
          <a:p>
            <a:pPr>
              <a:lnSpc>
                <a:spcPct val="107000"/>
              </a:lnSpc>
              <a:spcAft>
                <a:spcPts val="800"/>
              </a:spcAft>
            </a:pPr>
            <a:r>
              <a:rPr lang="en-GB" sz="1200" b="1" u="sng" dirty="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Narratively Complex: </a:t>
            </a:r>
            <a:r>
              <a:rPr lang="en-GB" sz="1100" dirty="0">
                <a:effectLst/>
                <a:latin typeface="Calibri" panose="020F0502020204030204" pitchFamily="34" charset="0"/>
                <a:ea typeface="Calibri" panose="020F0502020204030204" pitchFamily="34" charset="0"/>
                <a:cs typeface="Times New Roman" panose="02020603050405020304" pitchFamily="18" charset="0"/>
              </a:rPr>
              <a:t>A text’s narrative voice can add to its complexity. It can have multiple narrators, non-human narrators (for example Varjak Paw or Black Beauty), or even unreliable and deceitful narrators. The challenge that such a book poses should not be underestimated: these texts are tricky and can result in failed misunderstanding of the characters or the story as a whole. Teachers and parents can help new readers by familiarising them with all different kinds of narrators early on in their reading journey. This keeps them from getting disoriented and discouraged when they encounter unreliable or multiple narrators as their reading becomes more complex</a:t>
            </a:r>
          </a:p>
          <a:p>
            <a:pPr>
              <a:lnSpc>
                <a:spcPct val="107000"/>
              </a:lnSpc>
              <a:spcAft>
                <a:spcPts val="800"/>
              </a:spcAft>
            </a:pPr>
            <a:r>
              <a:rPr lang="en-GB" sz="1200" b="1" u="sng"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Symbolic: </a:t>
            </a:r>
            <a:r>
              <a:rPr lang="en-GB" sz="1100" dirty="0">
                <a:effectLst/>
                <a:latin typeface="Calibri" panose="020F0502020204030204" pitchFamily="34" charset="0"/>
                <a:ea typeface="Calibri" panose="020F0502020204030204" pitchFamily="34" charset="0"/>
                <a:cs typeface="Times New Roman" panose="02020603050405020304" pitchFamily="18" charset="0"/>
              </a:rPr>
              <a:t>Complex stories are confusing, even for advanced readers, as they force the reader to hold a story together even as different plotlines swerve off in different directions. To prepare students to read successfully, teachers and parents must expose children to texts with complex plot structures. Making sense of contradicting plots requires deep analysis of a text. Teachers and parents should be very clear and rigorous about untangling the plot.</a:t>
            </a:r>
          </a:p>
          <a:p>
            <a:pPr>
              <a:lnSpc>
                <a:spcPct val="107000"/>
              </a:lnSpc>
              <a:spcAft>
                <a:spcPts val="800"/>
              </a:spcAft>
            </a:pPr>
            <a:r>
              <a:rPr lang="en-GB" sz="1200" b="1" u="sng" dirty="0">
                <a:solidFill>
                  <a:srgbClr val="ED7D31"/>
                </a:solidFill>
                <a:effectLst/>
                <a:latin typeface="Century Gothic" panose="020B0502020202020204" pitchFamily="34" charset="0"/>
                <a:ea typeface="Calibri" panose="020F0502020204030204" pitchFamily="34" charset="0"/>
                <a:cs typeface="Times New Roman" panose="02020603050405020304" pitchFamily="18" charset="0"/>
              </a:rPr>
              <a:t>Resistant:</a:t>
            </a:r>
            <a:r>
              <a:rPr lang="en-GB" sz="1200" dirty="0">
                <a:solidFill>
                  <a:srgbClr val="ED7D31"/>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100" dirty="0">
                <a:effectLst/>
                <a:latin typeface="Calibri" panose="020F0502020204030204" pitchFamily="34" charset="0"/>
                <a:ea typeface="Calibri" panose="020F0502020204030204" pitchFamily="34" charset="0"/>
                <a:cs typeface="Times New Roman" panose="02020603050405020304" pitchFamily="18" charset="0"/>
              </a:rPr>
              <a:t>When authors write resistant texts, they mean for the material to be difficult to understand (for example poetry). Often with these texts, gaps in meaning are part of the journey towards understanding. Reading resistant texts is a huge challenge—but an important one. Three key actions can help teachers and parents prepare students to read resistant text successfully: exposure to dense texts, reading poetry and reading shorter examples (such as some picture books).</a:t>
            </a:r>
          </a:p>
        </p:txBody>
      </p:sp>
      <p:sp>
        <p:nvSpPr>
          <p:cNvPr id="4" name="Rectangle 3">
            <a:extLst>
              <a:ext uri="{FF2B5EF4-FFF2-40B4-BE49-F238E27FC236}">
                <a16:creationId xmlns:a16="http://schemas.microsoft.com/office/drawing/2014/main" id="{7D437555-F120-577E-B857-80ABE265DF4C}"/>
              </a:ext>
            </a:extLst>
          </p:cNvPr>
          <p:cNvSpPr/>
          <p:nvPr/>
        </p:nvSpPr>
        <p:spPr>
          <a:xfrm>
            <a:off x="146650" y="81788"/>
            <a:ext cx="10440990" cy="746348"/>
          </a:xfrm>
          <a:prstGeom prst="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1D81E9B-1C6C-D23E-3DF7-4071617F9379}"/>
              </a:ext>
            </a:extLst>
          </p:cNvPr>
          <p:cNvSpPr txBox="1"/>
          <p:nvPr/>
        </p:nvSpPr>
        <p:spPr>
          <a:xfrm>
            <a:off x="2679503" y="131796"/>
            <a:ext cx="6657592" cy="646331"/>
          </a:xfrm>
          <a:prstGeom prst="rect">
            <a:avLst/>
          </a:prstGeom>
          <a:solidFill>
            <a:schemeClr val="accent6">
              <a:lumMod val="20000"/>
              <a:lumOff val="80000"/>
            </a:schemeClr>
          </a:solidFill>
          <a:ln>
            <a:noFill/>
          </a:ln>
        </p:spPr>
        <p:txBody>
          <a:bodyPr wrap="none" rtlCol="0">
            <a:spAutoFit/>
          </a:bodyPr>
          <a:lstStyle/>
          <a:p>
            <a:r>
              <a:rPr lang="en-GB" sz="3600" b="1" dirty="0">
                <a:latin typeface="Century Gothic" panose="020B0502020202020204" pitchFamily="34" charset="0"/>
              </a:rPr>
              <a:t>KS2 Reading Spine Explained</a:t>
            </a:r>
          </a:p>
        </p:txBody>
      </p:sp>
      <p:pic>
        <p:nvPicPr>
          <p:cNvPr id="6" name="Picture 5">
            <a:extLst>
              <a:ext uri="{FF2B5EF4-FFF2-40B4-BE49-F238E27FC236}">
                <a16:creationId xmlns:a16="http://schemas.microsoft.com/office/drawing/2014/main" id="{B2886C81-E7F9-27B6-9775-E26EF30D7462}"/>
              </a:ext>
            </a:extLst>
          </p:cNvPr>
          <p:cNvPicPr>
            <a:picLocks noChangeAspect="1"/>
          </p:cNvPicPr>
          <p:nvPr/>
        </p:nvPicPr>
        <p:blipFill>
          <a:blip r:embed="rId2"/>
          <a:stretch>
            <a:fillRect/>
          </a:stretch>
        </p:blipFill>
        <p:spPr>
          <a:xfrm>
            <a:off x="10831738" y="0"/>
            <a:ext cx="1121761" cy="1121761"/>
          </a:xfrm>
          <a:prstGeom prst="rect">
            <a:avLst/>
          </a:prstGeom>
        </p:spPr>
      </p:pic>
    </p:spTree>
    <p:extLst>
      <p:ext uri="{BB962C8B-B14F-4D97-AF65-F5344CB8AC3E}">
        <p14:creationId xmlns:p14="http://schemas.microsoft.com/office/powerpoint/2010/main" val="2626681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AF2D01-2824-202D-D43E-434F5F271566}"/>
              </a:ext>
            </a:extLst>
          </p:cNvPr>
          <p:cNvSpPr/>
          <p:nvPr/>
        </p:nvSpPr>
        <p:spPr>
          <a:xfrm>
            <a:off x="146650" y="81788"/>
            <a:ext cx="10440990" cy="746348"/>
          </a:xfrm>
          <a:prstGeom prst="rect">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Table 3">
            <a:extLst>
              <a:ext uri="{FF2B5EF4-FFF2-40B4-BE49-F238E27FC236}">
                <a16:creationId xmlns:a16="http://schemas.microsoft.com/office/drawing/2014/main" id="{E4D6505E-7187-CF20-AC88-17D483194C50}"/>
              </a:ext>
            </a:extLst>
          </p:cNvPr>
          <p:cNvGraphicFramePr>
            <a:graphicFrameLocks noGrp="1"/>
          </p:cNvGraphicFramePr>
          <p:nvPr>
            <p:extLst>
              <p:ext uri="{D42A27DB-BD31-4B8C-83A1-F6EECF244321}">
                <p14:modId xmlns:p14="http://schemas.microsoft.com/office/powerpoint/2010/main" val="113127009"/>
              </p:ext>
            </p:extLst>
          </p:nvPr>
        </p:nvGraphicFramePr>
        <p:xfrm>
          <a:off x="482600" y="1176494"/>
          <a:ext cx="11226798" cy="5394960"/>
        </p:xfrm>
        <a:graphic>
          <a:graphicData uri="http://schemas.openxmlformats.org/drawingml/2006/table">
            <a:tbl>
              <a:tblPr firstRow="1" bandRow="1">
                <a:tableStyleId>{5940675A-B579-460E-94D1-54222C63F5DA}</a:tableStyleId>
              </a:tblPr>
              <a:tblGrid>
                <a:gridCol w="1871133">
                  <a:extLst>
                    <a:ext uri="{9D8B030D-6E8A-4147-A177-3AD203B41FA5}">
                      <a16:colId xmlns:a16="http://schemas.microsoft.com/office/drawing/2014/main" val="3465638509"/>
                    </a:ext>
                  </a:extLst>
                </a:gridCol>
                <a:gridCol w="1871133">
                  <a:extLst>
                    <a:ext uri="{9D8B030D-6E8A-4147-A177-3AD203B41FA5}">
                      <a16:colId xmlns:a16="http://schemas.microsoft.com/office/drawing/2014/main" val="55838503"/>
                    </a:ext>
                  </a:extLst>
                </a:gridCol>
                <a:gridCol w="1871133">
                  <a:extLst>
                    <a:ext uri="{9D8B030D-6E8A-4147-A177-3AD203B41FA5}">
                      <a16:colId xmlns:a16="http://schemas.microsoft.com/office/drawing/2014/main" val="2872392365"/>
                    </a:ext>
                  </a:extLst>
                </a:gridCol>
                <a:gridCol w="1871133">
                  <a:extLst>
                    <a:ext uri="{9D8B030D-6E8A-4147-A177-3AD203B41FA5}">
                      <a16:colId xmlns:a16="http://schemas.microsoft.com/office/drawing/2014/main" val="3998141035"/>
                    </a:ext>
                  </a:extLst>
                </a:gridCol>
                <a:gridCol w="1871133">
                  <a:extLst>
                    <a:ext uri="{9D8B030D-6E8A-4147-A177-3AD203B41FA5}">
                      <a16:colId xmlns:a16="http://schemas.microsoft.com/office/drawing/2014/main" val="1498012883"/>
                    </a:ext>
                  </a:extLst>
                </a:gridCol>
                <a:gridCol w="1871133">
                  <a:extLst>
                    <a:ext uri="{9D8B030D-6E8A-4147-A177-3AD203B41FA5}">
                      <a16:colId xmlns:a16="http://schemas.microsoft.com/office/drawing/2014/main" val="3368796933"/>
                    </a:ext>
                  </a:extLst>
                </a:gridCol>
              </a:tblGrid>
              <a:tr h="544290">
                <a:tc>
                  <a:txBody>
                    <a:bodyPr/>
                    <a:lstStyle/>
                    <a:p>
                      <a:pPr algn="ctr"/>
                      <a:endParaRPr lang="en-GB" b="1" dirty="0">
                        <a:latin typeface="Century Gothic" panose="020B0502020202020204" pitchFamily="34" charset="0"/>
                      </a:endParaRPr>
                    </a:p>
                  </a:txBody>
                  <a:tcPr/>
                </a:tc>
                <a:tc>
                  <a:txBody>
                    <a:bodyPr/>
                    <a:lstStyle/>
                    <a:p>
                      <a:pPr algn="ctr"/>
                      <a:r>
                        <a:rPr lang="en-GB" b="1" dirty="0">
                          <a:latin typeface="Century Gothic" panose="020B0502020202020204" pitchFamily="34" charset="0"/>
                        </a:rPr>
                        <a:t>Archaic</a:t>
                      </a:r>
                    </a:p>
                  </a:txBody>
                  <a:tcPr anchor="ctr">
                    <a:solidFill>
                      <a:schemeClr val="tx2">
                        <a:lumMod val="10000"/>
                        <a:lumOff val="90000"/>
                      </a:schemeClr>
                    </a:solidFill>
                  </a:tcPr>
                </a:tc>
                <a:tc>
                  <a:txBody>
                    <a:bodyPr/>
                    <a:lstStyle/>
                    <a:p>
                      <a:pPr algn="ctr"/>
                      <a:r>
                        <a:rPr lang="en-GB" b="1" dirty="0">
                          <a:latin typeface="Century Gothic" panose="020B0502020202020204" pitchFamily="34" charset="0"/>
                        </a:rPr>
                        <a:t>Non-Linear</a:t>
                      </a:r>
                    </a:p>
                  </a:txBody>
                  <a:tcPr anchor="ctr">
                    <a:solidFill>
                      <a:schemeClr val="accent6">
                        <a:lumMod val="20000"/>
                        <a:lumOff val="80000"/>
                      </a:schemeClr>
                    </a:solidFill>
                  </a:tcPr>
                </a:tc>
                <a:tc>
                  <a:txBody>
                    <a:bodyPr/>
                    <a:lstStyle/>
                    <a:p>
                      <a:pPr algn="ctr"/>
                      <a:r>
                        <a:rPr lang="en-GB" b="1" dirty="0">
                          <a:latin typeface="Century Gothic" panose="020B0502020202020204" pitchFamily="34" charset="0"/>
                        </a:rPr>
                        <a:t>Narratively Complex</a:t>
                      </a:r>
                    </a:p>
                  </a:txBody>
                  <a:tcPr anchor="ctr">
                    <a:solidFill>
                      <a:srgbClr val="E1E1FF"/>
                    </a:solidFill>
                  </a:tcPr>
                </a:tc>
                <a:tc>
                  <a:txBody>
                    <a:bodyPr/>
                    <a:lstStyle/>
                    <a:p>
                      <a:pPr algn="ctr"/>
                      <a:r>
                        <a:rPr lang="en-GB" b="1" dirty="0">
                          <a:latin typeface="Century Gothic" panose="020B0502020202020204" pitchFamily="34" charset="0"/>
                        </a:rPr>
                        <a:t>Symbolic</a:t>
                      </a:r>
                    </a:p>
                  </a:txBody>
                  <a:tcPr anchor="ctr">
                    <a:solidFill>
                      <a:schemeClr val="accent5">
                        <a:lumMod val="20000"/>
                        <a:lumOff val="80000"/>
                      </a:schemeClr>
                    </a:solidFill>
                  </a:tcPr>
                </a:tc>
                <a:tc>
                  <a:txBody>
                    <a:bodyPr/>
                    <a:lstStyle/>
                    <a:p>
                      <a:pPr algn="ctr"/>
                      <a:r>
                        <a:rPr lang="en-GB" b="1" dirty="0">
                          <a:latin typeface="Century Gothic" panose="020B0502020202020204" pitchFamily="34" charset="0"/>
                        </a:rPr>
                        <a:t>Resistant</a:t>
                      </a:r>
                    </a:p>
                  </a:txBody>
                  <a:tcPr anchor="ctr">
                    <a:solidFill>
                      <a:schemeClr val="accent2">
                        <a:lumMod val="20000"/>
                        <a:lumOff val="80000"/>
                      </a:schemeClr>
                    </a:solidFill>
                  </a:tcPr>
                </a:tc>
                <a:extLst>
                  <a:ext uri="{0D108BD9-81ED-4DB2-BD59-A6C34878D82A}">
                    <a16:rowId xmlns:a16="http://schemas.microsoft.com/office/drawing/2014/main" val="3127686163"/>
                  </a:ext>
                </a:extLst>
              </a:tr>
              <a:tr h="544290">
                <a:tc>
                  <a:txBody>
                    <a:bodyPr/>
                    <a:lstStyle/>
                    <a:p>
                      <a:pPr algn="ctr"/>
                      <a:r>
                        <a:rPr lang="en-GB" b="1" dirty="0">
                          <a:latin typeface="Century Gothic" panose="020B0502020202020204" pitchFamily="34" charset="0"/>
                        </a:rPr>
                        <a:t>Year 3</a:t>
                      </a:r>
                    </a:p>
                  </a:txBody>
                  <a:tcPr anchor="ctr"/>
                </a:tc>
                <a:tc>
                  <a:txBody>
                    <a:bodyPr/>
                    <a:lstStyle/>
                    <a:p>
                      <a:endParaRPr lang="en-GB" dirty="0"/>
                    </a:p>
                    <a:p>
                      <a:endParaRPr lang="en-GB" dirty="0"/>
                    </a:p>
                    <a:p>
                      <a:endParaRPr lang="en-GB" dirty="0"/>
                    </a:p>
                    <a:p>
                      <a:endParaRPr lang="en-GB" dirty="0"/>
                    </a:p>
                  </a:txBody>
                  <a:tcPr>
                    <a:solidFill>
                      <a:schemeClr val="tx2">
                        <a:lumMod val="10000"/>
                        <a:lumOff val="90000"/>
                      </a:schemeClr>
                    </a:solidFill>
                  </a:tcPr>
                </a:tc>
                <a:tc>
                  <a:txBody>
                    <a:bodyPr/>
                    <a:lstStyle/>
                    <a:p>
                      <a:endParaRPr lang="en-GB" dirty="0"/>
                    </a:p>
                  </a:txBody>
                  <a:tcPr>
                    <a:solidFill>
                      <a:schemeClr val="accent6">
                        <a:lumMod val="20000"/>
                        <a:lumOff val="80000"/>
                      </a:schemeClr>
                    </a:solidFill>
                  </a:tcPr>
                </a:tc>
                <a:tc>
                  <a:txBody>
                    <a:bodyPr/>
                    <a:lstStyle/>
                    <a:p>
                      <a:endParaRPr lang="en-GB" dirty="0"/>
                    </a:p>
                  </a:txBody>
                  <a:tcPr>
                    <a:solidFill>
                      <a:srgbClr val="E1E1FF"/>
                    </a:solidFill>
                  </a:tcPr>
                </a:tc>
                <a:tc>
                  <a:txBody>
                    <a:bodyPr/>
                    <a:lstStyle/>
                    <a:p>
                      <a:endParaRPr lang="en-GB" dirty="0"/>
                    </a:p>
                  </a:txBody>
                  <a:tcPr>
                    <a:solidFill>
                      <a:schemeClr val="accent5">
                        <a:lumMod val="20000"/>
                        <a:lumOff val="80000"/>
                      </a:schemeClr>
                    </a:solidFill>
                  </a:tcPr>
                </a:tc>
                <a:tc>
                  <a:txBody>
                    <a:bodyPr/>
                    <a:lstStyle/>
                    <a:p>
                      <a:endParaRPr lang="en-GB" dirty="0"/>
                    </a:p>
                  </a:txBody>
                  <a:tcPr>
                    <a:solidFill>
                      <a:schemeClr val="accent2">
                        <a:lumMod val="20000"/>
                        <a:lumOff val="80000"/>
                      </a:schemeClr>
                    </a:solidFill>
                  </a:tcPr>
                </a:tc>
                <a:extLst>
                  <a:ext uri="{0D108BD9-81ED-4DB2-BD59-A6C34878D82A}">
                    <a16:rowId xmlns:a16="http://schemas.microsoft.com/office/drawing/2014/main" val="323829534"/>
                  </a:ext>
                </a:extLst>
              </a:tr>
              <a:tr h="544290">
                <a:tc>
                  <a:txBody>
                    <a:bodyPr/>
                    <a:lstStyle/>
                    <a:p>
                      <a:pPr algn="ctr"/>
                      <a:r>
                        <a:rPr lang="en-GB" b="1" dirty="0">
                          <a:latin typeface="Century Gothic" panose="020B0502020202020204" pitchFamily="34" charset="0"/>
                        </a:rPr>
                        <a:t>Year 4</a:t>
                      </a:r>
                    </a:p>
                  </a:txBody>
                  <a:tcPr anchor="ctr"/>
                </a:tc>
                <a:tc>
                  <a:txBody>
                    <a:bodyPr/>
                    <a:lstStyle/>
                    <a:p>
                      <a:endParaRPr lang="en-GB" dirty="0"/>
                    </a:p>
                    <a:p>
                      <a:endParaRPr lang="en-GB" dirty="0"/>
                    </a:p>
                    <a:p>
                      <a:endParaRPr lang="en-GB" dirty="0"/>
                    </a:p>
                    <a:p>
                      <a:endParaRPr lang="en-GB" dirty="0"/>
                    </a:p>
                  </a:txBody>
                  <a:tcPr>
                    <a:solidFill>
                      <a:schemeClr val="tx2">
                        <a:lumMod val="10000"/>
                        <a:lumOff val="90000"/>
                      </a:schemeClr>
                    </a:solidFill>
                  </a:tcPr>
                </a:tc>
                <a:tc>
                  <a:txBody>
                    <a:bodyPr/>
                    <a:lstStyle/>
                    <a:p>
                      <a:endParaRPr lang="en-GB" dirty="0"/>
                    </a:p>
                  </a:txBody>
                  <a:tcPr>
                    <a:solidFill>
                      <a:schemeClr val="accent6">
                        <a:lumMod val="20000"/>
                        <a:lumOff val="80000"/>
                      </a:schemeClr>
                    </a:solidFill>
                  </a:tcPr>
                </a:tc>
                <a:tc>
                  <a:txBody>
                    <a:bodyPr/>
                    <a:lstStyle/>
                    <a:p>
                      <a:endParaRPr lang="en-GB" dirty="0"/>
                    </a:p>
                  </a:txBody>
                  <a:tcPr>
                    <a:solidFill>
                      <a:srgbClr val="E1E1FF"/>
                    </a:solidFill>
                  </a:tcPr>
                </a:tc>
                <a:tc>
                  <a:txBody>
                    <a:bodyPr/>
                    <a:lstStyle/>
                    <a:p>
                      <a:endParaRPr lang="en-GB" dirty="0"/>
                    </a:p>
                  </a:txBody>
                  <a:tcPr>
                    <a:solidFill>
                      <a:schemeClr val="accent5">
                        <a:lumMod val="20000"/>
                        <a:lumOff val="80000"/>
                      </a:schemeClr>
                    </a:solidFill>
                  </a:tcPr>
                </a:tc>
                <a:tc>
                  <a:txBody>
                    <a:bodyPr/>
                    <a:lstStyle/>
                    <a:p>
                      <a:endParaRPr lang="en-GB" dirty="0"/>
                    </a:p>
                  </a:txBody>
                  <a:tcPr>
                    <a:solidFill>
                      <a:schemeClr val="accent2">
                        <a:lumMod val="20000"/>
                        <a:lumOff val="80000"/>
                      </a:schemeClr>
                    </a:solidFill>
                  </a:tcPr>
                </a:tc>
                <a:extLst>
                  <a:ext uri="{0D108BD9-81ED-4DB2-BD59-A6C34878D82A}">
                    <a16:rowId xmlns:a16="http://schemas.microsoft.com/office/drawing/2014/main" val="1228684919"/>
                  </a:ext>
                </a:extLst>
              </a:tr>
              <a:tr h="544290">
                <a:tc>
                  <a:txBody>
                    <a:bodyPr/>
                    <a:lstStyle/>
                    <a:p>
                      <a:pPr algn="ctr"/>
                      <a:r>
                        <a:rPr lang="en-GB" b="1" dirty="0">
                          <a:latin typeface="Century Gothic" panose="020B0502020202020204" pitchFamily="34" charset="0"/>
                        </a:rPr>
                        <a:t>Year 5</a:t>
                      </a:r>
                    </a:p>
                  </a:txBody>
                  <a:tcPr anchor="ctr"/>
                </a:tc>
                <a:tc>
                  <a:txBody>
                    <a:bodyPr/>
                    <a:lstStyle/>
                    <a:p>
                      <a:endParaRPr lang="en-GB" dirty="0"/>
                    </a:p>
                    <a:p>
                      <a:endParaRPr lang="en-GB" dirty="0"/>
                    </a:p>
                    <a:p>
                      <a:endParaRPr lang="en-GB" dirty="0"/>
                    </a:p>
                    <a:p>
                      <a:endParaRPr lang="en-GB" dirty="0"/>
                    </a:p>
                  </a:txBody>
                  <a:tcPr>
                    <a:solidFill>
                      <a:schemeClr val="tx2">
                        <a:lumMod val="10000"/>
                        <a:lumOff val="90000"/>
                      </a:schemeClr>
                    </a:solidFill>
                  </a:tcPr>
                </a:tc>
                <a:tc>
                  <a:txBody>
                    <a:bodyPr/>
                    <a:lstStyle/>
                    <a:p>
                      <a:endParaRPr lang="en-GB" dirty="0"/>
                    </a:p>
                  </a:txBody>
                  <a:tcPr>
                    <a:solidFill>
                      <a:schemeClr val="accent6">
                        <a:lumMod val="20000"/>
                        <a:lumOff val="80000"/>
                      </a:schemeClr>
                    </a:solidFill>
                  </a:tcPr>
                </a:tc>
                <a:tc>
                  <a:txBody>
                    <a:bodyPr/>
                    <a:lstStyle/>
                    <a:p>
                      <a:endParaRPr lang="en-GB" dirty="0"/>
                    </a:p>
                  </a:txBody>
                  <a:tcPr>
                    <a:solidFill>
                      <a:srgbClr val="E1E1FF"/>
                    </a:solidFill>
                  </a:tcPr>
                </a:tc>
                <a:tc>
                  <a:txBody>
                    <a:bodyPr/>
                    <a:lstStyle/>
                    <a:p>
                      <a:endParaRPr lang="en-GB" dirty="0"/>
                    </a:p>
                  </a:txBody>
                  <a:tcPr>
                    <a:solidFill>
                      <a:schemeClr val="accent5">
                        <a:lumMod val="20000"/>
                        <a:lumOff val="80000"/>
                      </a:schemeClr>
                    </a:solidFill>
                  </a:tcPr>
                </a:tc>
                <a:tc>
                  <a:txBody>
                    <a:bodyPr/>
                    <a:lstStyle/>
                    <a:p>
                      <a:endParaRPr lang="en-GB" dirty="0"/>
                    </a:p>
                  </a:txBody>
                  <a:tcPr>
                    <a:solidFill>
                      <a:schemeClr val="accent2">
                        <a:lumMod val="20000"/>
                        <a:lumOff val="80000"/>
                      </a:schemeClr>
                    </a:solidFill>
                  </a:tcPr>
                </a:tc>
                <a:extLst>
                  <a:ext uri="{0D108BD9-81ED-4DB2-BD59-A6C34878D82A}">
                    <a16:rowId xmlns:a16="http://schemas.microsoft.com/office/drawing/2014/main" val="2961729917"/>
                  </a:ext>
                </a:extLst>
              </a:tr>
              <a:tr h="544290">
                <a:tc>
                  <a:txBody>
                    <a:bodyPr/>
                    <a:lstStyle/>
                    <a:p>
                      <a:pPr algn="ctr"/>
                      <a:r>
                        <a:rPr lang="en-GB" b="1" dirty="0">
                          <a:latin typeface="Century Gothic" panose="020B0502020202020204" pitchFamily="34" charset="0"/>
                        </a:rPr>
                        <a:t>Year 6</a:t>
                      </a:r>
                    </a:p>
                  </a:txBody>
                  <a:tcPr anchor="ctr"/>
                </a:tc>
                <a:tc>
                  <a:txBody>
                    <a:bodyPr/>
                    <a:lstStyle/>
                    <a:p>
                      <a:endParaRPr lang="en-GB" dirty="0"/>
                    </a:p>
                    <a:p>
                      <a:endParaRPr lang="en-GB" dirty="0"/>
                    </a:p>
                    <a:p>
                      <a:endParaRPr lang="en-GB" dirty="0"/>
                    </a:p>
                    <a:p>
                      <a:endParaRPr lang="en-GB" dirty="0"/>
                    </a:p>
                  </a:txBody>
                  <a:tcPr>
                    <a:solidFill>
                      <a:schemeClr val="tx2">
                        <a:lumMod val="10000"/>
                        <a:lumOff val="90000"/>
                      </a:schemeClr>
                    </a:solidFill>
                  </a:tcPr>
                </a:tc>
                <a:tc>
                  <a:txBody>
                    <a:bodyPr/>
                    <a:lstStyle/>
                    <a:p>
                      <a:endParaRPr lang="en-GB" dirty="0"/>
                    </a:p>
                  </a:txBody>
                  <a:tcPr>
                    <a:solidFill>
                      <a:schemeClr val="accent6">
                        <a:lumMod val="20000"/>
                        <a:lumOff val="80000"/>
                      </a:schemeClr>
                    </a:solidFill>
                  </a:tcPr>
                </a:tc>
                <a:tc>
                  <a:txBody>
                    <a:bodyPr/>
                    <a:lstStyle/>
                    <a:p>
                      <a:endParaRPr lang="en-GB" dirty="0"/>
                    </a:p>
                  </a:txBody>
                  <a:tcPr>
                    <a:solidFill>
                      <a:srgbClr val="E1E1FF"/>
                    </a:solidFill>
                  </a:tcPr>
                </a:tc>
                <a:tc>
                  <a:txBody>
                    <a:bodyPr/>
                    <a:lstStyle/>
                    <a:p>
                      <a:endParaRPr lang="en-GB" dirty="0"/>
                    </a:p>
                  </a:txBody>
                  <a:tcPr>
                    <a:solidFill>
                      <a:schemeClr val="accent5">
                        <a:lumMod val="20000"/>
                        <a:lumOff val="80000"/>
                      </a:schemeClr>
                    </a:solidFill>
                  </a:tcPr>
                </a:tc>
                <a:tc>
                  <a:txBody>
                    <a:bodyPr/>
                    <a:lstStyle/>
                    <a:p>
                      <a:endParaRPr lang="en-GB" dirty="0"/>
                    </a:p>
                  </a:txBody>
                  <a:tcPr>
                    <a:solidFill>
                      <a:schemeClr val="accent2">
                        <a:lumMod val="20000"/>
                        <a:lumOff val="80000"/>
                      </a:schemeClr>
                    </a:solidFill>
                  </a:tcPr>
                </a:tc>
                <a:extLst>
                  <a:ext uri="{0D108BD9-81ED-4DB2-BD59-A6C34878D82A}">
                    <a16:rowId xmlns:a16="http://schemas.microsoft.com/office/drawing/2014/main" val="2063926461"/>
                  </a:ext>
                </a:extLst>
              </a:tr>
            </a:tbl>
          </a:graphicData>
        </a:graphic>
      </p:graphicFrame>
      <p:pic>
        <p:nvPicPr>
          <p:cNvPr id="5" name="Picture 4">
            <a:extLst>
              <a:ext uri="{FF2B5EF4-FFF2-40B4-BE49-F238E27FC236}">
                <a16:creationId xmlns:a16="http://schemas.microsoft.com/office/drawing/2014/main" id="{6A4B27DD-F311-F126-3E11-7C0E7F58B9C9}"/>
              </a:ext>
            </a:extLst>
          </p:cNvPr>
          <p:cNvPicPr>
            <a:picLocks noChangeAspect="1"/>
          </p:cNvPicPr>
          <p:nvPr/>
        </p:nvPicPr>
        <p:blipFill>
          <a:blip r:embed="rId2"/>
          <a:stretch>
            <a:fillRect/>
          </a:stretch>
        </p:blipFill>
        <p:spPr>
          <a:xfrm>
            <a:off x="10923589" y="0"/>
            <a:ext cx="1121761" cy="1121761"/>
          </a:xfrm>
          <a:prstGeom prst="rect">
            <a:avLst/>
          </a:prstGeom>
        </p:spPr>
      </p:pic>
      <p:sp>
        <p:nvSpPr>
          <p:cNvPr id="6" name="TextBox 5">
            <a:extLst>
              <a:ext uri="{FF2B5EF4-FFF2-40B4-BE49-F238E27FC236}">
                <a16:creationId xmlns:a16="http://schemas.microsoft.com/office/drawing/2014/main" id="{9CC0B967-D8F6-A369-27D0-EE6DF075EC87}"/>
              </a:ext>
            </a:extLst>
          </p:cNvPr>
          <p:cNvSpPr txBox="1"/>
          <p:nvPr/>
        </p:nvSpPr>
        <p:spPr>
          <a:xfrm>
            <a:off x="3206136" y="136521"/>
            <a:ext cx="4322017" cy="646331"/>
          </a:xfrm>
          <a:prstGeom prst="rect">
            <a:avLst/>
          </a:prstGeom>
          <a:solidFill>
            <a:schemeClr val="accent6">
              <a:lumMod val="20000"/>
              <a:lumOff val="80000"/>
            </a:schemeClr>
          </a:solidFill>
          <a:ln>
            <a:noFill/>
          </a:ln>
        </p:spPr>
        <p:txBody>
          <a:bodyPr wrap="none" rtlCol="0">
            <a:spAutoFit/>
          </a:bodyPr>
          <a:lstStyle/>
          <a:p>
            <a:r>
              <a:rPr lang="en-GB" sz="3600" b="1" dirty="0">
                <a:latin typeface="Century Gothic" panose="020B0502020202020204" pitchFamily="34" charset="0"/>
              </a:rPr>
              <a:t>KS2 Reading Spine</a:t>
            </a:r>
          </a:p>
        </p:txBody>
      </p:sp>
      <p:pic>
        <p:nvPicPr>
          <p:cNvPr id="8" name="Picture 7">
            <a:extLst>
              <a:ext uri="{FF2B5EF4-FFF2-40B4-BE49-F238E27FC236}">
                <a16:creationId xmlns:a16="http://schemas.microsoft.com/office/drawing/2014/main" id="{D19C59EF-2443-6998-2C9D-E58814C9E153}"/>
              </a:ext>
            </a:extLst>
          </p:cNvPr>
          <p:cNvPicPr>
            <a:picLocks noChangeAspect="1"/>
          </p:cNvPicPr>
          <p:nvPr/>
        </p:nvPicPr>
        <p:blipFill>
          <a:blip r:embed="rId3"/>
          <a:stretch>
            <a:fillRect/>
          </a:stretch>
        </p:blipFill>
        <p:spPr>
          <a:xfrm>
            <a:off x="8080036" y="1879981"/>
            <a:ext cx="698438" cy="1061626"/>
          </a:xfrm>
          <a:prstGeom prst="rect">
            <a:avLst/>
          </a:prstGeom>
        </p:spPr>
      </p:pic>
      <p:pic>
        <p:nvPicPr>
          <p:cNvPr id="9" name="Picture 8">
            <a:extLst>
              <a:ext uri="{FF2B5EF4-FFF2-40B4-BE49-F238E27FC236}">
                <a16:creationId xmlns:a16="http://schemas.microsoft.com/office/drawing/2014/main" id="{D2F29254-E0BC-A501-C00D-C15782F08E0D}"/>
              </a:ext>
            </a:extLst>
          </p:cNvPr>
          <p:cNvPicPr>
            <a:picLocks noChangeAspect="1"/>
          </p:cNvPicPr>
          <p:nvPr/>
        </p:nvPicPr>
        <p:blipFill>
          <a:blip r:embed="rId4"/>
          <a:stretch>
            <a:fillRect/>
          </a:stretch>
        </p:blipFill>
        <p:spPr>
          <a:xfrm>
            <a:off x="9916081" y="1879981"/>
            <a:ext cx="671559" cy="1061626"/>
          </a:xfrm>
          <a:prstGeom prst="rect">
            <a:avLst/>
          </a:prstGeom>
        </p:spPr>
      </p:pic>
      <p:pic>
        <p:nvPicPr>
          <p:cNvPr id="10" name="Picture 9">
            <a:extLst>
              <a:ext uri="{FF2B5EF4-FFF2-40B4-BE49-F238E27FC236}">
                <a16:creationId xmlns:a16="http://schemas.microsoft.com/office/drawing/2014/main" id="{32163B07-DF32-61DC-D130-9B1B018CB7F3}"/>
              </a:ext>
            </a:extLst>
          </p:cNvPr>
          <p:cNvPicPr>
            <a:picLocks noChangeAspect="1"/>
          </p:cNvPicPr>
          <p:nvPr/>
        </p:nvPicPr>
        <p:blipFill>
          <a:blip r:embed="rId5"/>
          <a:stretch>
            <a:fillRect/>
          </a:stretch>
        </p:blipFill>
        <p:spPr>
          <a:xfrm>
            <a:off x="4413810" y="1879981"/>
            <a:ext cx="700409" cy="1061626"/>
          </a:xfrm>
          <a:prstGeom prst="rect">
            <a:avLst/>
          </a:prstGeom>
        </p:spPr>
      </p:pic>
      <p:pic>
        <p:nvPicPr>
          <p:cNvPr id="11" name="Picture 10">
            <a:extLst>
              <a:ext uri="{FF2B5EF4-FFF2-40B4-BE49-F238E27FC236}">
                <a16:creationId xmlns:a16="http://schemas.microsoft.com/office/drawing/2014/main" id="{F440742A-F8FF-A052-24F6-045869934EEF}"/>
              </a:ext>
            </a:extLst>
          </p:cNvPr>
          <p:cNvPicPr>
            <a:picLocks noChangeAspect="1"/>
          </p:cNvPicPr>
          <p:nvPr/>
        </p:nvPicPr>
        <p:blipFill>
          <a:blip r:embed="rId6"/>
          <a:stretch>
            <a:fillRect/>
          </a:stretch>
        </p:blipFill>
        <p:spPr>
          <a:xfrm>
            <a:off x="4829835" y="3114280"/>
            <a:ext cx="726168" cy="1061626"/>
          </a:xfrm>
          <a:prstGeom prst="rect">
            <a:avLst/>
          </a:prstGeom>
        </p:spPr>
      </p:pic>
      <p:pic>
        <p:nvPicPr>
          <p:cNvPr id="12" name="Picture 11">
            <a:extLst>
              <a:ext uri="{FF2B5EF4-FFF2-40B4-BE49-F238E27FC236}">
                <a16:creationId xmlns:a16="http://schemas.microsoft.com/office/drawing/2014/main" id="{E668D021-07E5-FC60-7014-55D6E9818AC2}"/>
              </a:ext>
            </a:extLst>
          </p:cNvPr>
          <p:cNvPicPr>
            <a:picLocks noChangeAspect="1"/>
          </p:cNvPicPr>
          <p:nvPr/>
        </p:nvPicPr>
        <p:blipFill>
          <a:blip r:embed="rId7"/>
          <a:stretch>
            <a:fillRect/>
          </a:stretch>
        </p:blipFill>
        <p:spPr>
          <a:xfrm>
            <a:off x="10776150" y="1879981"/>
            <a:ext cx="744738" cy="1061626"/>
          </a:xfrm>
          <a:prstGeom prst="rect">
            <a:avLst/>
          </a:prstGeom>
        </p:spPr>
      </p:pic>
      <p:pic>
        <p:nvPicPr>
          <p:cNvPr id="13" name="Picture 12">
            <a:extLst>
              <a:ext uri="{FF2B5EF4-FFF2-40B4-BE49-F238E27FC236}">
                <a16:creationId xmlns:a16="http://schemas.microsoft.com/office/drawing/2014/main" id="{D2119AC0-40B4-66E8-8574-CEE734FADB9D}"/>
              </a:ext>
            </a:extLst>
          </p:cNvPr>
          <p:cNvPicPr>
            <a:picLocks noChangeAspect="1"/>
          </p:cNvPicPr>
          <p:nvPr/>
        </p:nvPicPr>
        <p:blipFill>
          <a:blip r:embed="rId8"/>
          <a:stretch>
            <a:fillRect/>
          </a:stretch>
        </p:blipFill>
        <p:spPr>
          <a:xfrm>
            <a:off x="7077783" y="1879981"/>
            <a:ext cx="810838" cy="1061626"/>
          </a:xfrm>
          <a:prstGeom prst="rect">
            <a:avLst/>
          </a:prstGeom>
        </p:spPr>
      </p:pic>
      <p:pic>
        <p:nvPicPr>
          <p:cNvPr id="14" name="Picture 13">
            <a:extLst>
              <a:ext uri="{FF2B5EF4-FFF2-40B4-BE49-F238E27FC236}">
                <a16:creationId xmlns:a16="http://schemas.microsoft.com/office/drawing/2014/main" id="{6E12986E-DDD0-C7EA-DBA3-2DCF819F1A55}"/>
              </a:ext>
            </a:extLst>
          </p:cNvPr>
          <p:cNvPicPr>
            <a:picLocks noChangeAspect="1"/>
          </p:cNvPicPr>
          <p:nvPr/>
        </p:nvPicPr>
        <p:blipFill>
          <a:blip r:embed="rId9"/>
          <a:stretch>
            <a:fillRect/>
          </a:stretch>
        </p:blipFill>
        <p:spPr>
          <a:xfrm>
            <a:off x="6153835" y="1879981"/>
            <a:ext cx="847668" cy="1082813"/>
          </a:xfrm>
          <a:prstGeom prst="rect">
            <a:avLst/>
          </a:prstGeom>
        </p:spPr>
      </p:pic>
      <p:pic>
        <p:nvPicPr>
          <p:cNvPr id="15" name="Picture 14">
            <a:extLst>
              <a:ext uri="{FF2B5EF4-FFF2-40B4-BE49-F238E27FC236}">
                <a16:creationId xmlns:a16="http://schemas.microsoft.com/office/drawing/2014/main" id="{D4CD8101-3DAE-23D7-EFE1-2B4E0EC99A8A}"/>
              </a:ext>
            </a:extLst>
          </p:cNvPr>
          <p:cNvPicPr>
            <a:picLocks noChangeAspect="1"/>
          </p:cNvPicPr>
          <p:nvPr/>
        </p:nvPicPr>
        <p:blipFill>
          <a:blip r:embed="rId10"/>
          <a:stretch>
            <a:fillRect/>
          </a:stretch>
        </p:blipFill>
        <p:spPr>
          <a:xfrm>
            <a:off x="2909271" y="1879982"/>
            <a:ext cx="700409" cy="1061626"/>
          </a:xfrm>
          <a:prstGeom prst="rect">
            <a:avLst/>
          </a:prstGeom>
        </p:spPr>
      </p:pic>
      <p:pic>
        <p:nvPicPr>
          <p:cNvPr id="16" name="Picture 15">
            <a:extLst>
              <a:ext uri="{FF2B5EF4-FFF2-40B4-BE49-F238E27FC236}">
                <a16:creationId xmlns:a16="http://schemas.microsoft.com/office/drawing/2014/main" id="{32399BE5-074E-91CC-9148-F985668B6025}"/>
              </a:ext>
            </a:extLst>
          </p:cNvPr>
          <p:cNvPicPr>
            <a:picLocks noChangeAspect="1"/>
          </p:cNvPicPr>
          <p:nvPr/>
        </p:nvPicPr>
        <p:blipFill>
          <a:blip r:embed="rId11"/>
          <a:stretch>
            <a:fillRect/>
          </a:stretch>
        </p:blipFill>
        <p:spPr>
          <a:xfrm>
            <a:off x="8966984" y="1879981"/>
            <a:ext cx="700409" cy="1082813"/>
          </a:xfrm>
          <a:prstGeom prst="rect">
            <a:avLst/>
          </a:prstGeom>
        </p:spPr>
      </p:pic>
      <p:pic>
        <p:nvPicPr>
          <p:cNvPr id="18" name="Picture 17">
            <a:extLst>
              <a:ext uri="{FF2B5EF4-FFF2-40B4-BE49-F238E27FC236}">
                <a16:creationId xmlns:a16="http://schemas.microsoft.com/office/drawing/2014/main" id="{9071B85F-297A-BF8A-6141-8430BB04030A}"/>
              </a:ext>
            </a:extLst>
          </p:cNvPr>
          <p:cNvPicPr>
            <a:picLocks noChangeAspect="1"/>
          </p:cNvPicPr>
          <p:nvPr/>
        </p:nvPicPr>
        <p:blipFill>
          <a:blip r:embed="rId12"/>
          <a:stretch>
            <a:fillRect/>
          </a:stretch>
        </p:blipFill>
        <p:spPr>
          <a:xfrm>
            <a:off x="8535809" y="3135468"/>
            <a:ext cx="698438" cy="940134"/>
          </a:xfrm>
          <a:prstGeom prst="rect">
            <a:avLst/>
          </a:prstGeom>
        </p:spPr>
      </p:pic>
      <p:pic>
        <p:nvPicPr>
          <p:cNvPr id="20" name="Picture 19">
            <a:extLst>
              <a:ext uri="{FF2B5EF4-FFF2-40B4-BE49-F238E27FC236}">
                <a16:creationId xmlns:a16="http://schemas.microsoft.com/office/drawing/2014/main" id="{E7588447-EDC8-E467-A5B0-0D473881D2B8}"/>
              </a:ext>
            </a:extLst>
          </p:cNvPr>
          <p:cNvPicPr>
            <a:picLocks noChangeAspect="1"/>
          </p:cNvPicPr>
          <p:nvPr/>
        </p:nvPicPr>
        <p:blipFill>
          <a:blip r:embed="rId13"/>
          <a:stretch>
            <a:fillRect/>
          </a:stretch>
        </p:blipFill>
        <p:spPr>
          <a:xfrm>
            <a:off x="3387336" y="3114281"/>
            <a:ext cx="695422" cy="940134"/>
          </a:xfrm>
          <a:prstGeom prst="rect">
            <a:avLst/>
          </a:prstGeom>
        </p:spPr>
      </p:pic>
      <p:pic>
        <p:nvPicPr>
          <p:cNvPr id="22" name="Picture 21">
            <a:extLst>
              <a:ext uri="{FF2B5EF4-FFF2-40B4-BE49-F238E27FC236}">
                <a16:creationId xmlns:a16="http://schemas.microsoft.com/office/drawing/2014/main" id="{EACF2794-4250-8C75-6677-46A19D8FECEC}"/>
              </a:ext>
            </a:extLst>
          </p:cNvPr>
          <p:cNvPicPr>
            <a:picLocks noChangeAspect="1"/>
          </p:cNvPicPr>
          <p:nvPr/>
        </p:nvPicPr>
        <p:blipFill>
          <a:blip r:embed="rId14"/>
          <a:stretch>
            <a:fillRect/>
          </a:stretch>
        </p:blipFill>
        <p:spPr>
          <a:xfrm>
            <a:off x="2510714" y="3114281"/>
            <a:ext cx="695422" cy="961321"/>
          </a:xfrm>
          <a:prstGeom prst="rect">
            <a:avLst/>
          </a:prstGeom>
        </p:spPr>
      </p:pic>
      <p:pic>
        <p:nvPicPr>
          <p:cNvPr id="24" name="Picture 23">
            <a:extLst>
              <a:ext uri="{FF2B5EF4-FFF2-40B4-BE49-F238E27FC236}">
                <a16:creationId xmlns:a16="http://schemas.microsoft.com/office/drawing/2014/main" id="{D651F2D2-14F2-DF3B-4641-6610760EA5E2}"/>
              </a:ext>
            </a:extLst>
          </p:cNvPr>
          <p:cNvPicPr>
            <a:picLocks noChangeAspect="1"/>
          </p:cNvPicPr>
          <p:nvPr/>
        </p:nvPicPr>
        <p:blipFill>
          <a:blip r:embed="rId15"/>
          <a:stretch>
            <a:fillRect/>
          </a:stretch>
        </p:blipFill>
        <p:spPr>
          <a:xfrm>
            <a:off x="6230642" y="3114281"/>
            <a:ext cx="694053" cy="940134"/>
          </a:xfrm>
          <a:prstGeom prst="rect">
            <a:avLst/>
          </a:prstGeom>
        </p:spPr>
      </p:pic>
      <p:pic>
        <p:nvPicPr>
          <p:cNvPr id="26" name="Picture 25">
            <a:extLst>
              <a:ext uri="{FF2B5EF4-FFF2-40B4-BE49-F238E27FC236}">
                <a16:creationId xmlns:a16="http://schemas.microsoft.com/office/drawing/2014/main" id="{B4F33E3C-D9F2-4C55-CF8A-D2280BA601F1}"/>
              </a:ext>
            </a:extLst>
          </p:cNvPr>
          <p:cNvPicPr>
            <a:picLocks noChangeAspect="1"/>
          </p:cNvPicPr>
          <p:nvPr/>
        </p:nvPicPr>
        <p:blipFill>
          <a:blip r:embed="rId16"/>
          <a:stretch>
            <a:fillRect/>
          </a:stretch>
        </p:blipFill>
        <p:spPr>
          <a:xfrm>
            <a:off x="7077783" y="3114281"/>
            <a:ext cx="710949" cy="940134"/>
          </a:xfrm>
          <a:prstGeom prst="rect">
            <a:avLst/>
          </a:prstGeom>
        </p:spPr>
      </p:pic>
      <p:pic>
        <p:nvPicPr>
          <p:cNvPr id="28" name="Picture 27">
            <a:extLst>
              <a:ext uri="{FF2B5EF4-FFF2-40B4-BE49-F238E27FC236}">
                <a16:creationId xmlns:a16="http://schemas.microsoft.com/office/drawing/2014/main" id="{DCADF6B5-4F3A-70A9-9872-13F7D9E3CA6B}"/>
              </a:ext>
            </a:extLst>
          </p:cNvPr>
          <p:cNvPicPr>
            <a:picLocks noChangeAspect="1"/>
          </p:cNvPicPr>
          <p:nvPr/>
        </p:nvPicPr>
        <p:blipFill>
          <a:blip r:embed="rId17"/>
          <a:stretch>
            <a:fillRect/>
          </a:stretch>
        </p:blipFill>
        <p:spPr>
          <a:xfrm>
            <a:off x="10429123" y="3164433"/>
            <a:ext cx="694053" cy="961321"/>
          </a:xfrm>
          <a:prstGeom prst="rect">
            <a:avLst/>
          </a:prstGeom>
        </p:spPr>
      </p:pic>
      <p:pic>
        <p:nvPicPr>
          <p:cNvPr id="30" name="Picture 29">
            <a:extLst>
              <a:ext uri="{FF2B5EF4-FFF2-40B4-BE49-F238E27FC236}">
                <a16:creationId xmlns:a16="http://schemas.microsoft.com/office/drawing/2014/main" id="{542EFA28-72BE-A2EF-84F8-7DFDCD8E587D}"/>
              </a:ext>
            </a:extLst>
          </p:cNvPr>
          <p:cNvPicPr>
            <a:picLocks noChangeAspect="1"/>
          </p:cNvPicPr>
          <p:nvPr/>
        </p:nvPicPr>
        <p:blipFill>
          <a:blip r:embed="rId18"/>
          <a:stretch>
            <a:fillRect/>
          </a:stretch>
        </p:blipFill>
        <p:spPr>
          <a:xfrm>
            <a:off x="5192592" y="2020700"/>
            <a:ext cx="769828" cy="745222"/>
          </a:xfrm>
          <a:prstGeom prst="rect">
            <a:avLst/>
          </a:prstGeom>
        </p:spPr>
      </p:pic>
      <p:pic>
        <p:nvPicPr>
          <p:cNvPr id="2" name="Picture 1"/>
          <p:cNvPicPr>
            <a:picLocks noChangeAspect="1"/>
          </p:cNvPicPr>
          <p:nvPr/>
        </p:nvPicPr>
        <p:blipFill>
          <a:blip r:embed="rId19"/>
          <a:stretch>
            <a:fillRect/>
          </a:stretch>
        </p:blipFill>
        <p:spPr>
          <a:xfrm>
            <a:off x="8563719" y="4301460"/>
            <a:ext cx="670528" cy="1011474"/>
          </a:xfrm>
          <a:prstGeom prst="rect">
            <a:avLst/>
          </a:prstGeom>
        </p:spPr>
      </p:pic>
      <p:pic>
        <p:nvPicPr>
          <p:cNvPr id="3" name="Picture 2"/>
          <p:cNvPicPr>
            <a:picLocks noChangeAspect="1"/>
          </p:cNvPicPr>
          <p:nvPr/>
        </p:nvPicPr>
        <p:blipFill>
          <a:blip r:embed="rId20"/>
          <a:stretch>
            <a:fillRect/>
          </a:stretch>
        </p:blipFill>
        <p:spPr>
          <a:xfrm>
            <a:off x="2909271" y="4282442"/>
            <a:ext cx="701769" cy="1070698"/>
          </a:xfrm>
          <a:prstGeom prst="rect">
            <a:avLst/>
          </a:prstGeom>
        </p:spPr>
      </p:pic>
      <p:pic>
        <p:nvPicPr>
          <p:cNvPr id="17" name="Picture 16"/>
          <p:cNvPicPr>
            <a:picLocks noChangeAspect="1"/>
          </p:cNvPicPr>
          <p:nvPr/>
        </p:nvPicPr>
        <p:blipFill>
          <a:blip r:embed="rId21"/>
          <a:stretch>
            <a:fillRect/>
          </a:stretch>
        </p:blipFill>
        <p:spPr>
          <a:xfrm>
            <a:off x="6740843" y="4251181"/>
            <a:ext cx="673880" cy="1061753"/>
          </a:xfrm>
          <a:prstGeom prst="rect">
            <a:avLst/>
          </a:prstGeom>
        </p:spPr>
      </p:pic>
      <p:pic>
        <p:nvPicPr>
          <p:cNvPr id="19" name="Picture 18"/>
          <p:cNvPicPr>
            <a:picLocks noChangeAspect="1"/>
          </p:cNvPicPr>
          <p:nvPr/>
        </p:nvPicPr>
        <p:blipFill>
          <a:blip r:embed="rId22"/>
          <a:stretch>
            <a:fillRect/>
          </a:stretch>
        </p:blipFill>
        <p:spPr>
          <a:xfrm>
            <a:off x="4863389" y="4246175"/>
            <a:ext cx="714117" cy="1102134"/>
          </a:xfrm>
          <a:prstGeom prst="rect">
            <a:avLst/>
          </a:prstGeom>
        </p:spPr>
      </p:pic>
      <p:pic>
        <p:nvPicPr>
          <p:cNvPr id="21" name="Picture 20"/>
          <p:cNvPicPr>
            <a:picLocks noChangeAspect="1"/>
          </p:cNvPicPr>
          <p:nvPr/>
        </p:nvPicPr>
        <p:blipFill>
          <a:blip r:embed="rId23"/>
          <a:stretch>
            <a:fillRect/>
          </a:stretch>
        </p:blipFill>
        <p:spPr>
          <a:xfrm>
            <a:off x="4889546" y="5418578"/>
            <a:ext cx="687960" cy="1061765"/>
          </a:xfrm>
          <a:prstGeom prst="rect">
            <a:avLst/>
          </a:prstGeom>
        </p:spPr>
      </p:pic>
      <p:pic>
        <p:nvPicPr>
          <p:cNvPr id="23" name="Picture 22"/>
          <p:cNvPicPr>
            <a:picLocks noChangeAspect="1"/>
          </p:cNvPicPr>
          <p:nvPr/>
        </p:nvPicPr>
        <p:blipFill>
          <a:blip r:embed="rId24"/>
          <a:stretch>
            <a:fillRect/>
          </a:stretch>
        </p:blipFill>
        <p:spPr>
          <a:xfrm>
            <a:off x="6246715" y="5451553"/>
            <a:ext cx="661905" cy="1028790"/>
          </a:xfrm>
          <a:prstGeom prst="rect">
            <a:avLst/>
          </a:prstGeom>
        </p:spPr>
      </p:pic>
      <p:pic>
        <p:nvPicPr>
          <p:cNvPr id="25" name="Picture 24"/>
          <p:cNvPicPr>
            <a:picLocks noChangeAspect="1"/>
          </p:cNvPicPr>
          <p:nvPr/>
        </p:nvPicPr>
        <p:blipFill>
          <a:blip r:embed="rId25"/>
          <a:stretch>
            <a:fillRect/>
          </a:stretch>
        </p:blipFill>
        <p:spPr>
          <a:xfrm>
            <a:off x="2510714" y="5451553"/>
            <a:ext cx="690126" cy="1050874"/>
          </a:xfrm>
          <a:prstGeom prst="rect">
            <a:avLst/>
          </a:prstGeom>
        </p:spPr>
      </p:pic>
      <p:pic>
        <p:nvPicPr>
          <p:cNvPr id="27" name="Picture 26"/>
          <p:cNvPicPr>
            <a:picLocks noChangeAspect="1"/>
          </p:cNvPicPr>
          <p:nvPr/>
        </p:nvPicPr>
        <p:blipFill>
          <a:blip r:embed="rId26"/>
          <a:stretch>
            <a:fillRect/>
          </a:stretch>
        </p:blipFill>
        <p:spPr>
          <a:xfrm>
            <a:off x="3387336" y="5451553"/>
            <a:ext cx="694817" cy="1028790"/>
          </a:xfrm>
          <a:prstGeom prst="rect">
            <a:avLst/>
          </a:prstGeom>
        </p:spPr>
      </p:pic>
      <p:pic>
        <p:nvPicPr>
          <p:cNvPr id="29" name="Picture 28"/>
          <p:cNvPicPr>
            <a:picLocks noChangeAspect="1"/>
          </p:cNvPicPr>
          <p:nvPr/>
        </p:nvPicPr>
        <p:blipFill>
          <a:blip r:embed="rId27"/>
          <a:stretch>
            <a:fillRect/>
          </a:stretch>
        </p:blipFill>
        <p:spPr>
          <a:xfrm>
            <a:off x="8587271" y="5436717"/>
            <a:ext cx="721738" cy="1080545"/>
          </a:xfrm>
          <a:prstGeom prst="rect">
            <a:avLst/>
          </a:prstGeom>
        </p:spPr>
      </p:pic>
      <p:pic>
        <p:nvPicPr>
          <p:cNvPr id="31" name="Picture 30"/>
          <p:cNvPicPr>
            <a:picLocks noChangeAspect="1"/>
          </p:cNvPicPr>
          <p:nvPr/>
        </p:nvPicPr>
        <p:blipFill>
          <a:blip r:embed="rId28"/>
          <a:stretch>
            <a:fillRect/>
          </a:stretch>
        </p:blipFill>
        <p:spPr>
          <a:xfrm>
            <a:off x="10456212" y="5436717"/>
            <a:ext cx="719296" cy="1114285"/>
          </a:xfrm>
          <a:prstGeom prst="rect">
            <a:avLst/>
          </a:prstGeom>
        </p:spPr>
      </p:pic>
      <p:pic>
        <p:nvPicPr>
          <p:cNvPr id="32" name="Picture 31"/>
          <p:cNvPicPr>
            <a:picLocks noChangeAspect="1"/>
          </p:cNvPicPr>
          <p:nvPr/>
        </p:nvPicPr>
        <p:blipFill>
          <a:blip r:embed="rId29"/>
          <a:stretch>
            <a:fillRect/>
          </a:stretch>
        </p:blipFill>
        <p:spPr>
          <a:xfrm>
            <a:off x="10383243" y="4252570"/>
            <a:ext cx="870966" cy="1039788"/>
          </a:xfrm>
          <a:prstGeom prst="rect">
            <a:avLst/>
          </a:prstGeom>
        </p:spPr>
      </p:pic>
    </p:spTree>
    <p:extLst>
      <p:ext uri="{BB962C8B-B14F-4D97-AF65-F5344CB8AC3E}">
        <p14:creationId xmlns:p14="http://schemas.microsoft.com/office/powerpoint/2010/main" val="2300508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TotalTime>
  <Words>82</Words>
  <Application>Microsoft Office PowerPoint</Application>
  <PresentationFormat>Widescreen</PresentationFormat>
  <Paragraphs>26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Aptos Display</vt:lpstr>
      <vt:lpstr>Arial</vt:lpstr>
      <vt:lpstr>Calibri</vt:lpstr>
      <vt:lpstr>Century Gothic</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Hayton</dc:creator>
  <cp:lastModifiedBy>Robyn Hayton</cp:lastModifiedBy>
  <cp:revision>4</cp:revision>
  <dcterms:created xsi:type="dcterms:W3CDTF">2026-05-19T11:16:07Z</dcterms:created>
  <dcterms:modified xsi:type="dcterms:W3CDTF">2026-05-21T06:40:07Z</dcterms:modified>
</cp:coreProperties>
</file>